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4" r:id="rId16"/>
    <p:sldId id="273"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us Takyi" initials="PT" lastIdx="1" clrIdx="0">
    <p:extLst>
      <p:ext uri="{19B8F6BF-5375-455C-9EA6-DF929625EA0E}">
        <p15:presenceInfo xmlns:p15="http://schemas.microsoft.com/office/powerpoint/2012/main" userId="9fac5ca23716a2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75" d="100"/>
          <a:sy n="75" d="100"/>
        </p:scale>
        <p:origin x="3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D1630-2D04-45A4-8EFF-5948ED1E2FE3}"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E92C6-FA1F-4218-B049-411C2C3DFE0C}" type="slidenum">
              <a:rPr lang="en-US" smtClean="0"/>
              <a:t>‹#›</a:t>
            </a:fld>
            <a:endParaRPr lang="en-US"/>
          </a:p>
        </p:txBody>
      </p:sp>
    </p:spTree>
    <p:extLst>
      <p:ext uri="{BB962C8B-B14F-4D97-AF65-F5344CB8AC3E}">
        <p14:creationId xmlns:p14="http://schemas.microsoft.com/office/powerpoint/2010/main" val="2905312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426ED0-BD45-43C1-A2A8-20ACEAC85217}"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136559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4F88BF-FF37-44CB-92E7-FBF331FC7D19}"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9749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111F60-2893-4A5F-96E3-349F1C7F9CE6}"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4182253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448064-083C-4D40-8F9C-7A54D90D0EC4}"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7556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546AEA-BBD0-463F-BCE7-3744E931288C}"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302776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3E4E29-EF63-448C-B61B-CB5025014B8C}" type="datetime1">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3167094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039946-11C5-4D2C-809C-CE0C767B78FF}" type="datetime1">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2529850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4F2F8-3517-4D29-ACFF-9A7E63A2E2DA}"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2332583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232D2C-BD1C-4064-8329-D37AFD3D329F}"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3357056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AEC58-268D-46F3-B1D6-98A91EE1AD7D}"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663561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634B9B-3E99-4A46-BA79-EB2DF1C0B510}"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36051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0977F5-4B46-41F1-B398-C23BEDE31B77}"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2283466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B643EB-591C-4E42-907E-F689F31A8EFD}" type="datetime1">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315155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C9AFE-1DC0-4514-A736-FE975FA67FDB}" type="datetime1">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250686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39A806-3CD2-473D-9AEA-D58F330C67BB}" type="datetime1">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2728416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325314-36CC-4139-82B2-3A537607F525}"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2312385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31E2E3-17C1-487B-B815-F745CB4AEF4E}"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095839-2378-4FC1-B28A-A8FCF34141F7}" type="slidenum">
              <a:rPr lang="en-US" smtClean="0"/>
              <a:t>‹#›</a:t>
            </a:fld>
            <a:endParaRPr lang="en-US"/>
          </a:p>
        </p:txBody>
      </p:sp>
    </p:spTree>
    <p:extLst>
      <p:ext uri="{BB962C8B-B14F-4D97-AF65-F5344CB8AC3E}">
        <p14:creationId xmlns:p14="http://schemas.microsoft.com/office/powerpoint/2010/main" val="3777785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7288A9-1763-4935-BE47-0F0F04FA47AC}" type="datetime1">
              <a:rPr lang="en-US" smtClean="0"/>
              <a:t>6/14/2023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A095839-2378-4FC1-B28A-A8FCF34141F7}" type="slidenum">
              <a:rPr lang="en-US" smtClean="0"/>
              <a:t>‹#›</a:t>
            </a:fld>
            <a:endParaRPr lang="en-US"/>
          </a:p>
        </p:txBody>
      </p:sp>
    </p:spTree>
    <p:extLst>
      <p:ext uri="{BB962C8B-B14F-4D97-AF65-F5344CB8AC3E}">
        <p14:creationId xmlns:p14="http://schemas.microsoft.com/office/powerpoint/2010/main" val="20583110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7026-1120-4748-839C-71B9F58005B3}"/>
              </a:ext>
            </a:extLst>
          </p:cNvPr>
          <p:cNvSpPr>
            <a:spLocks noGrp="1"/>
          </p:cNvSpPr>
          <p:nvPr>
            <p:ph type="ctrTitle"/>
          </p:nvPr>
        </p:nvSpPr>
        <p:spPr/>
        <p:txBody>
          <a:bodyPr/>
          <a:lstStyle/>
          <a:p>
            <a:r>
              <a:rPr lang="en-US" dirty="0"/>
              <a:t>EXTREME ENVIRONMENT</a:t>
            </a:r>
          </a:p>
        </p:txBody>
      </p:sp>
      <p:sp>
        <p:nvSpPr>
          <p:cNvPr id="3" name="Subtitle 2">
            <a:extLst>
              <a:ext uri="{FF2B5EF4-FFF2-40B4-BE49-F238E27FC236}">
                <a16:creationId xmlns:a16="http://schemas.microsoft.com/office/drawing/2014/main" id="{38EAB048-0D1C-4336-BAE5-FBC41D38A1B9}"/>
              </a:ext>
            </a:extLst>
          </p:cNvPr>
          <p:cNvSpPr>
            <a:spLocks noGrp="1"/>
          </p:cNvSpPr>
          <p:nvPr>
            <p:ph type="subTitle" idx="1"/>
          </p:nvPr>
        </p:nvSpPr>
        <p:spPr/>
        <p:txBody>
          <a:bodyPr/>
          <a:lstStyle/>
          <a:p>
            <a:r>
              <a:rPr lang="en-US" sz="3200" dirty="0"/>
              <a:t>THE DESERT REGION</a:t>
            </a:r>
          </a:p>
          <a:p>
            <a:r>
              <a:rPr lang="en-US" dirty="0"/>
              <a:t>GROUP 7</a:t>
            </a:r>
          </a:p>
        </p:txBody>
      </p:sp>
      <p:sp>
        <p:nvSpPr>
          <p:cNvPr id="4" name="Slide Number Placeholder 3">
            <a:extLst>
              <a:ext uri="{FF2B5EF4-FFF2-40B4-BE49-F238E27FC236}">
                <a16:creationId xmlns:a16="http://schemas.microsoft.com/office/drawing/2014/main" id="{E9B080A8-10A1-87E4-345A-B5D2B205E323}"/>
              </a:ext>
            </a:extLst>
          </p:cNvPr>
          <p:cNvSpPr>
            <a:spLocks noGrp="1"/>
          </p:cNvSpPr>
          <p:nvPr>
            <p:ph type="sldNum" sz="quarter" idx="12"/>
          </p:nvPr>
        </p:nvSpPr>
        <p:spPr/>
        <p:txBody>
          <a:bodyPr/>
          <a:lstStyle/>
          <a:p>
            <a:fld id="{9A095839-2378-4FC1-B28A-A8FCF34141F7}" type="slidenum">
              <a:rPr lang="en-US" smtClean="0"/>
              <a:t>1</a:t>
            </a:fld>
            <a:endParaRPr lang="en-US"/>
          </a:p>
        </p:txBody>
      </p:sp>
    </p:spTree>
    <p:extLst>
      <p:ext uri="{BB962C8B-B14F-4D97-AF65-F5344CB8AC3E}">
        <p14:creationId xmlns:p14="http://schemas.microsoft.com/office/powerpoint/2010/main" val="129748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BA22-A9FD-49A1-8EC4-91276E1F2D93}"/>
              </a:ext>
            </a:extLst>
          </p:cNvPr>
          <p:cNvSpPr>
            <a:spLocks noGrp="1"/>
          </p:cNvSpPr>
          <p:nvPr>
            <p:ph type="title"/>
          </p:nvPr>
        </p:nvSpPr>
        <p:spPr/>
        <p:txBody>
          <a:bodyPr/>
          <a:lstStyle/>
          <a:p>
            <a:r>
              <a:rPr lang="en-US" dirty="0"/>
              <a:t>POLAR DESERTS.</a:t>
            </a:r>
          </a:p>
        </p:txBody>
      </p:sp>
      <p:sp>
        <p:nvSpPr>
          <p:cNvPr id="3" name="Content Placeholder 2">
            <a:extLst>
              <a:ext uri="{FF2B5EF4-FFF2-40B4-BE49-F238E27FC236}">
                <a16:creationId xmlns:a16="http://schemas.microsoft.com/office/drawing/2014/main" id="{94CD91ED-149A-4121-90AE-0C71388D5800}"/>
              </a:ext>
            </a:extLst>
          </p:cNvPr>
          <p:cNvSpPr>
            <a:spLocks noGrp="1"/>
          </p:cNvSpPr>
          <p:nvPr>
            <p:ph sz="half" idx="1"/>
          </p:nvPr>
        </p:nvSpPr>
        <p:spPr/>
        <p:txBody>
          <a:bodyPr/>
          <a:lstStyle/>
          <a:p>
            <a:r>
              <a:rPr lang="en-US" dirty="0"/>
              <a:t>They are deserts form in the artic and the Antarctic.</a:t>
            </a:r>
          </a:p>
          <a:p>
            <a:r>
              <a:rPr lang="en-US" dirty="0"/>
              <a:t>High amount of water but it is frozen in glaciers and ice cups.</a:t>
            </a:r>
          </a:p>
        </p:txBody>
      </p:sp>
      <p:pic>
        <p:nvPicPr>
          <p:cNvPr id="3074" name="Picture 2" descr="Polar Deserts">
            <a:extLst>
              <a:ext uri="{FF2B5EF4-FFF2-40B4-BE49-F238E27FC236}">
                <a16:creationId xmlns:a16="http://schemas.microsoft.com/office/drawing/2014/main" id="{B0C2BBDB-0A56-46D3-B287-530012BC677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5924" y="2088319"/>
            <a:ext cx="5625477" cy="379495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EF2252-88E2-7565-DFD5-151480FB95A6}"/>
              </a:ext>
            </a:extLst>
          </p:cNvPr>
          <p:cNvSpPr>
            <a:spLocks noGrp="1"/>
          </p:cNvSpPr>
          <p:nvPr>
            <p:ph type="sldNum" sz="quarter" idx="12"/>
          </p:nvPr>
        </p:nvSpPr>
        <p:spPr/>
        <p:txBody>
          <a:bodyPr/>
          <a:lstStyle/>
          <a:p>
            <a:fld id="{9A095839-2378-4FC1-B28A-A8FCF34141F7}" type="slidenum">
              <a:rPr lang="en-US" smtClean="0"/>
              <a:t>10</a:t>
            </a:fld>
            <a:endParaRPr lang="en-US"/>
          </a:p>
        </p:txBody>
      </p:sp>
    </p:spTree>
    <p:extLst>
      <p:ext uri="{BB962C8B-B14F-4D97-AF65-F5344CB8AC3E}">
        <p14:creationId xmlns:p14="http://schemas.microsoft.com/office/powerpoint/2010/main" val="3137037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5770-87B8-44A7-832A-F11E1A046CC7}"/>
              </a:ext>
            </a:extLst>
          </p:cNvPr>
          <p:cNvSpPr>
            <a:spLocks noGrp="1"/>
          </p:cNvSpPr>
          <p:nvPr>
            <p:ph type="title"/>
          </p:nvPr>
        </p:nvSpPr>
        <p:spPr/>
        <p:txBody>
          <a:bodyPr/>
          <a:lstStyle/>
          <a:p>
            <a:r>
              <a:rPr lang="en-US" dirty="0"/>
              <a:t>CHARACTERISTICS OF DESERTS.</a:t>
            </a:r>
          </a:p>
        </p:txBody>
      </p:sp>
      <p:sp>
        <p:nvSpPr>
          <p:cNvPr id="3" name="Content Placeholder 2">
            <a:extLst>
              <a:ext uri="{FF2B5EF4-FFF2-40B4-BE49-F238E27FC236}">
                <a16:creationId xmlns:a16="http://schemas.microsoft.com/office/drawing/2014/main" id="{F86583BF-9987-40CE-8484-CF17A51AC4C9}"/>
              </a:ext>
            </a:extLst>
          </p:cNvPr>
          <p:cNvSpPr>
            <a:spLocks noGrp="1"/>
          </p:cNvSpPr>
          <p:nvPr>
            <p:ph idx="1"/>
          </p:nvPr>
        </p:nvSpPr>
        <p:spPr/>
        <p:txBody>
          <a:bodyPr>
            <a:normAutofit fontScale="77500" lnSpcReduction="20000"/>
          </a:bodyPr>
          <a:lstStyle/>
          <a:p>
            <a:r>
              <a:rPr lang="en-US" dirty="0"/>
              <a:t>Arid environment </a:t>
            </a:r>
          </a:p>
          <a:p>
            <a:r>
              <a:rPr lang="en-US" dirty="0"/>
              <a:t>High wind velocity</a:t>
            </a:r>
          </a:p>
          <a:p>
            <a:r>
              <a:rPr lang="en-US" dirty="0"/>
              <a:t>Absence of water vapour in the air</a:t>
            </a:r>
          </a:p>
          <a:p>
            <a:r>
              <a:rPr lang="en-US" dirty="0"/>
              <a:t>Sparsity of cloud cover</a:t>
            </a:r>
          </a:p>
          <a:p>
            <a:r>
              <a:rPr lang="en-US" dirty="0"/>
              <a:t>Low precipitation</a:t>
            </a:r>
          </a:p>
          <a:p>
            <a:r>
              <a:rPr lang="en-US" dirty="0"/>
              <a:t>Extreme temperatures</a:t>
            </a:r>
          </a:p>
          <a:p>
            <a:r>
              <a:rPr lang="en-US" dirty="0"/>
              <a:t>Mirage </a:t>
            </a:r>
          </a:p>
          <a:p>
            <a:r>
              <a:rPr lang="en-US" dirty="0"/>
              <a:t>Potential evaporation highest</a:t>
            </a:r>
          </a:p>
          <a:p>
            <a:r>
              <a:rPr lang="en-US" dirty="0"/>
              <a:t>Drought </a:t>
            </a:r>
          </a:p>
          <a:p>
            <a:r>
              <a:rPr lang="en-US" dirty="0"/>
              <a:t>Scarce vegetation and animals face shortage of food </a:t>
            </a:r>
          </a:p>
        </p:txBody>
      </p:sp>
      <p:pic>
        <p:nvPicPr>
          <p:cNvPr id="1026" name="Picture 2" descr="Sand blowing over the top of a sand dune | Khongoryn Els | Travel Story and  Pictures from Mongolia">
            <a:extLst>
              <a:ext uri="{FF2B5EF4-FFF2-40B4-BE49-F238E27FC236}">
                <a16:creationId xmlns:a16="http://schemas.microsoft.com/office/drawing/2014/main" id="{98AB038C-D9F6-6A0A-BED0-3439D2516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539" y="1825626"/>
            <a:ext cx="5698435" cy="32234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812290-222F-96BF-2858-A738E179E376}"/>
              </a:ext>
            </a:extLst>
          </p:cNvPr>
          <p:cNvSpPr>
            <a:spLocks noGrp="1"/>
          </p:cNvSpPr>
          <p:nvPr>
            <p:ph type="sldNum" sz="quarter" idx="12"/>
          </p:nvPr>
        </p:nvSpPr>
        <p:spPr/>
        <p:txBody>
          <a:bodyPr/>
          <a:lstStyle/>
          <a:p>
            <a:fld id="{9A095839-2378-4FC1-B28A-A8FCF34141F7}" type="slidenum">
              <a:rPr lang="en-US" smtClean="0"/>
              <a:t>11</a:t>
            </a:fld>
            <a:endParaRPr lang="en-US"/>
          </a:p>
        </p:txBody>
      </p:sp>
    </p:spTree>
    <p:extLst>
      <p:ext uri="{BB962C8B-B14F-4D97-AF65-F5344CB8AC3E}">
        <p14:creationId xmlns:p14="http://schemas.microsoft.com/office/powerpoint/2010/main" val="363903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539-05CB-4BDE-94F5-13F3456C8FB4}"/>
              </a:ext>
            </a:extLst>
          </p:cNvPr>
          <p:cNvSpPr>
            <a:spLocks noGrp="1"/>
          </p:cNvSpPr>
          <p:nvPr>
            <p:ph type="title"/>
          </p:nvPr>
        </p:nvSpPr>
        <p:spPr/>
        <p:txBody>
          <a:bodyPr/>
          <a:lstStyle/>
          <a:p>
            <a:r>
              <a:rPr lang="en-US" dirty="0"/>
              <a:t>ORGANISMS IN THE DESERT.</a:t>
            </a:r>
          </a:p>
        </p:txBody>
      </p:sp>
      <p:sp>
        <p:nvSpPr>
          <p:cNvPr id="3" name="Content Placeholder 2">
            <a:extLst>
              <a:ext uri="{FF2B5EF4-FFF2-40B4-BE49-F238E27FC236}">
                <a16:creationId xmlns:a16="http://schemas.microsoft.com/office/drawing/2014/main" id="{7FA07CDE-9FDD-4844-B232-D2023ED0F678}"/>
              </a:ext>
            </a:extLst>
          </p:cNvPr>
          <p:cNvSpPr>
            <a:spLocks noGrp="1"/>
          </p:cNvSpPr>
          <p:nvPr>
            <p:ph idx="1"/>
          </p:nvPr>
        </p:nvSpPr>
        <p:spPr>
          <a:xfrm>
            <a:off x="913795" y="2126887"/>
            <a:ext cx="10353762" cy="3695136"/>
          </a:xfrm>
        </p:spPr>
        <p:txBody>
          <a:bodyPr/>
          <a:lstStyle/>
          <a:p>
            <a:r>
              <a:rPr lang="en-US" dirty="0"/>
              <a:t>Plants adapted to the desert region are called xerophytes.</a:t>
            </a:r>
          </a:p>
          <a:p>
            <a:r>
              <a:rPr lang="en-US" dirty="0"/>
              <a:t>Animals adapted to the desert region are called </a:t>
            </a:r>
            <a:r>
              <a:rPr lang="en-US" dirty="0" err="1"/>
              <a:t>xerocoles</a:t>
            </a:r>
            <a:r>
              <a:rPr lang="en-US" dirty="0"/>
              <a:t>.</a:t>
            </a:r>
          </a:p>
          <a:p>
            <a:r>
              <a:rPr lang="en-US" dirty="0"/>
              <a:t>They include species of insects, reptiles, birds and mammals.</a:t>
            </a:r>
          </a:p>
          <a:p>
            <a:r>
              <a:rPr lang="en-US" dirty="0"/>
              <a:t>They can be homeotherms and poikilotherms.</a:t>
            </a:r>
          </a:p>
          <a:p>
            <a:r>
              <a:rPr lang="en-US" dirty="0"/>
              <a:t>Some </a:t>
            </a:r>
            <a:r>
              <a:rPr lang="en-US" dirty="0" err="1"/>
              <a:t>xeroc</a:t>
            </a:r>
            <a:r>
              <a:rPr lang="en-US" dirty="0"/>
              <a:t> </a:t>
            </a:r>
            <a:r>
              <a:rPr lang="en-US" dirty="0" err="1"/>
              <a:t>oles</a:t>
            </a:r>
            <a:r>
              <a:rPr lang="en-US" dirty="0"/>
              <a:t> avoid the sun by resting in scarce shade</a:t>
            </a:r>
          </a:p>
          <a:p>
            <a:r>
              <a:rPr lang="en-US" dirty="0"/>
              <a:t>Many escape the heat in cool burrows they dig in the ground.</a:t>
            </a:r>
          </a:p>
        </p:txBody>
      </p:sp>
      <p:sp>
        <p:nvSpPr>
          <p:cNvPr id="4" name="Slide Number Placeholder 3">
            <a:extLst>
              <a:ext uri="{FF2B5EF4-FFF2-40B4-BE49-F238E27FC236}">
                <a16:creationId xmlns:a16="http://schemas.microsoft.com/office/drawing/2014/main" id="{760F28DC-5A6E-549A-ACEF-7C5B3D9B45B7}"/>
              </a:ext>
            </a:extLst>
          </p:cNvPr>
          <p:cNvSpPr>
            <a:spLocks noGrp="1"/>
          </p:cNvSpPr>
          <p:nvPr>
            <p:ph type="sldNum" sz="quarter" idx="12"/>
          </p:nvPr>
        </p:nvSpPr>
        <p:spPr/>
        <p:txBody>
          <a:bodyPr/>
          <a:lstStyle/>
          <a:p>
            <a:fld id="{9A095839-2378-4FC1-B28A-A8FCF34141F7}" type="slidenum">
              <a:rPr lang="en-US" smtClean="0"/>
              <a:t>12</a:t>
            </a:fld>
            <a:endParaRPr lang="en-US"/>
          </a:p>
        </p:txBody>
      </p:sp>
    </p:spTree>
    <p:extLst>
      <p:ext uri="{BB962C8B-B14F-4D97-AF65-F5344CB8AC3E}">
        <p14:creationId xmlns:p14="http://schemas.microsoft.com/office/powerpoint/2010/main" val="195894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ennec Fox | San Diego Zoo Animals &amp; Plants">
            <a:extLst>
              <a:ext uri="{FF2B5EF4-FFF2-40B4-BE49-F238E27FC236}">
                <a16:creationId xmlns:a16="http://schemas.microsoft.com/office/drawing/2014/main" id="{C12800FD-06AC-4C33-B5CE-66E2C6799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35" y="0"/>
            <a:ext cx="4876800" cy="31672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EE556F-F1E5-47A9-9432-54F64FA0C5FF}"/>
              </a:ext>
            </a:extLst>
          </p:cNvPr>
          <p:cNvSpPr txBox="1"/>
          <p:nvPr/>
        </p:nvSpPr>
        <p:spPr>
          <a:xfrm>
            <a:off x="755368" y="3167270"/>
            <a:ext cx="2862470" cy="461665"/>
          </a:xfrm>
          <a:prstGeom prst="rect">
            <a:avLst/>
          </a:prstGeom>
          <a:noFill/>
        </p:spPr>
        <p:txBody>
          <a:bodyPr wrap="square" rtlCol="0">
            <a:spAutoFit/>
          </a:bodyPr>
          <a:lstStyle/>
          <a:p>
            <a:r>
              <a:rPr lang="en-US" sz="2400" b="1" dirty="0"/>
              <a:t>The Fennec Fox</a:t>
            </a:r>
          </a:p>
        </p:txBody>
      </p:sp>
      <p:pic>
        <p:nvPicPr>
          <p:cNvPr id="5126" name="Picture 6" descr="Meerkats Suricata suricatta • Loro Parque">
            <a:extLst>
              <a:ext uri="{FF2B5EF4-FFF2-40B4-BE49-F238E27FC236}">
                <a16:creationId xmlns:a16="http://schemas.microsoft.com/office/drawing/2014/main" id="{67C50318-64D7-4CF5-92E4-D061C8352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569" y="0"/>
            <a:ext cx="4545496" cy="3167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507672-D1E7-4DCA-B374-90FEA355CF89}"/>
              </a:ext>
            </a:extLst>
          </p:cNvPr>
          <p:cNvSpPr txBox="1"/>
          <p:nvPr/>
        </p:nvSpPr>
        <p:spPr>
          <a:xfrm>
            <a:off x="9269897" y="3159492"/>
            <a:ext cx="3445566" cy="461665"/>
          </a:xfrm>
          <a:prstGeom prst="rect">
            <a:avLst/>
          </a:prstGeom>
          <a:noFill/>
        </p:spPr>
        <p:txBody>
          <a:bodyPr wrap="square" rtlCol="0">
            <a:spAutoFit/>
          </a:bodyPr>
          <a:lstStyle/>
          <a:p>
            <a:r>
              <a:rPr lang="en-US" sz="2400" b="1" dirty="0"/>
              <a:t>The Meerkat</a:t>
            </a:r>
          </a:p>
        </p:txBody>
      </p:sp>
      <p:pic>
        <p:nvPicPr>
          <p:cNvPr id="5128" name="Picture 8" descr="9 Characteristics of Snow Leopards - Wildlife Informer">
            <a:extLst>
              <a:ext uri="{FF2B5EF4-FFF2-40B4-BE49-F238E27FC236}">
                <a16:creationId xmlns:a16="http://schemas.microsoft.com/office/drawing/2014/main" id="{64C9DBB8-A3A9-4B21-959E-7678CE6BB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401" y="3568201"/>
            <a:ext cx="5627198" cy="32280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A07829-F02E-4D2D-AC33-404393CAFC19}"/>
              </a:ext>
            </a:extLst>
          </p:cNvPr>
          <p:cNvSpPr txBox="1"/>
          <p:nvPr/>
        </p:nvSpPr>
        <p:spPr>
          <a:xfrm>
            <a:off x="8909599" y="4720538"/>
            <a:ext cx="2696816" cy="461665"/>
          </a:xfrm>
          <a:prstGeom prst="rect">
            <a:avLst/>
          </a:prstGeom>
          <a:noFill/>
        </p:spPr>
        <p:txBody>
          <a:bodyPr wrap="square" rtlCol="0">
            <a:spAutoFit/>
          </a:bodyPr>
          <a:lstStyle/>
          <a:p>
            <a:r>
              <a:rPr lang="en-US" sz="2400" b="1" dirty="0"/>
              <a:t>The Snow Leopard</a:t>
            </a:r>
          </a:p>
        </p:txBody>
      </p:sp>
      <p:sp>
        <p:nvSpPr>
          <p:cNvPr id="3" name="Slide Number Placeholder 2">
            <a:extLst>
              <a:ext uri="{FF2B5EF4-FFF2-40B4-BE49-F238E27FC236}">
                <a16:creationId xmlns:a16="http://schemas.microsoft.com/office/drawing/2014/main" id="{AFC27608-9A4B-2B25-BF03-3FCEA1BE86DF}"/>
              </a:ext>
            </a:extLst>
          </p:cNvPr>
          <p:cNvSpPr>
            <a:spLocks noGrp="1"/>
          </p:cNvSpPr>
          <p:nvPr>
            <p:ph type="sldNum" sz="quarter" idx="12"/>
          </p:nvPr>
        </p:nvSpPr>
        <p:spPr/>
        <p:txBody>
          <a:bodyPr/>
          <a:lstStyle/>
          <a:p>
            <a:fld id="{9A095839-2378-4FC1-B28A-A8FCF34141F7}" type="slidenum">
              <a:rPr lang="en-US" smtClean="0"/>
              <a:t>13</a:t>
            </a:fld>
            <a:endParaRPr lang="en-US"/>
          </a:p>
        </p:txBody>
      </p:sp>
    </p:spTree>
    <p:extLst>
      <p:ext uri="{BB962C8B-B14F-4D97-AF65-F5344CB8AC3E}">
        <p14:creationId xmlns:p14="http://schemas.microsoft.com/office/powerpoint/2010/main" val="106901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 a Desert's Burning Sands, Shrimp - The New York Times">
            <a:extLst>
              <a:ext uri="{FF2B5EF4-FFF2-40B4-BE49-F238E27FC236}">
                <a16:creationId xmlns:a16="http://schemas.microsoft.com/office/drawing/2014/main" id="{16DE2540-29BF-490D-9440-653F24D05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5194852"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2739A9-E7B6-4409-8816-C047A7AC7B83}"/>
              </a:ext>
            </a:extLst>
          </p:cNvPr>
          <p:cNvSpPr txBox="1"/>
          <p:nvPr/>
        </p:nvSpPr>
        <p:spPr>
          <a:xfrm>
            <a:off x="689113" y="3429000"/>
            <a:ext cx="3485322" cy="461665"/>
          </a:xfrm>
          <a:prstGeom prst="rect">
            <a:avLst/>
          </a:prstGeom>
          <a:noFill/>
        </p:spPr>
        <p:txBody>
          <a:bodyPr wrap="square" rtlCol="0">
            <a:spAutoFit/>
          </a:bodyPr>
          <a:lstStyle/>
          <a:p>
            <a:r>
              <a:rPr lang="en-US" sz="2400" b="1" dirty="0"/>
              <a:t>The Fairy Shrimp</a:t>
            </a:r>
          </a:p>
        </p:txBody>
      </p:sp>
      <p:pic>
        <p:nvPicPr>
          <p:cNvPr id="6150" name="Picture 6" descr="A Comprehensive Guide To Desert Hairy Scorpions In Arizona">
            <a:extLst>
              <a:ext uri="{FF2B5EF4-FFF2-40B4-BE49-F238E27FC236}">
                <a16:creationId xmlns:a16="http://schemas.microsoft.com/office/drawing/2014/main" id="{F5BDDD63-84FF-47CB-8B63-534F50ECB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304" y="1"/>
            <a:ext cx="539363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EC573F-BB75-4535-947E-25DC4B972533}"/>
              </a:ext>
            </a:extLst>
          </p:cNvPr>
          <p:cNvSpPr txBox="1"/>
          <p:nvPr/>
        </p:nvSpPr>
        <p:spPr>
          <a:xfrm>
            <a:off x="7315201" y="6057082"/>
            <a:ext cx="3604591" cy="584775"/>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D511168F-3810-4FF8-A853-65A70B3744FF}"/>
              </a:ext>
            </a:extLst>
          </p:cNvPr>
          <p:cNvSpPr txBox="1"/>
          <p:nvPr/>
        </p:nvSpPr>
        <p:spPr>
          <a:xfrm>
            <a:off x="7500731" y="3429000"/>
            <a:ext cx="3604590" cy="461665"/>
          </a:xfrm>
          <a:prstGeom prst="rect">
            <a:avLst/>
          </a:prstGeom>
          <a:noFill/>
        </p:spPr>
        <p:txBody>
          <a:bodyPr wrap="square" rtlCol="0">
            <a:spAutoFit/>
          </a:bodyPr>
          <a:lstStyle/>
          <a:p>
            <a:r>
              <a:rPr lang="en-US" sz="2400" b="1" dirty="0"/>
              <a:t>The Giant Hairy Scorpion</a:t>
            </a:r>
          </a:p>
        </p:txBody>
      </p:sp>
      <p:pic>
        <p:nvPicPr>
          <p:cNvPr id="6154" name="Picture 10" descr="Tarantula Hawk (U.S. National Park Service)">
            <a:extLst>
              <a:ext uri="{FF2B5EF4-FFF2-40B4-BE49-F238E27FC236}">
                <a16:creationId xmlns:a16="http://schemas.microsoft.com/office/drawing/2014/main" id="{19E1D868-E5F3-4185-BA2E-FA3400111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966" y="4015409"/>
            <a:ext cx="4664766" cy="28425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E6DE92-8CE8-460D-BA32-E07733135D33}"/>
              </a:ext>
            </a:extLst>
          </p:cNvPr>
          <p:cNvSpPr txBox="1"/>
          <p:nvPr/>
        </p:nvSpPr>
        <p:spPr>
          <a:xfrm>
            <a:off x="7871791" y="5526589"/>
            <a:ext cx="3405809" cy="461665"/>
          </a:xfrm>
          <a:prstGeom prst="rect">
            <a:avLst/>
          </a:prstGeom>
          <a:noFill/>
        </p:spPr>
        <p:txBody>
          <a:bodyPr wrap="square" rtlCol="0">
            <a:spAutoFit/>
          </a:bodyPr>
          <a:lstStyle/>
          <a:p>
            <a:r>
              <a:rPr lang="en-US" sz="2400" b="1" dirty="0"/>
              <a:t>The Tarantula Hawk</a:t>
            </a:r>
          </a:p>
        </p:txBody>
      </p:sp>
      <p:sp>
        <p:nvSpPr>
          <p:cNvPr id="5" name="Slide Number Placeholder 4">
            <a:extLst>
              <a:ext uri="{FF2B5EF4-FFF2-40B4-BE49-F238E27FC236}">
                <a16:creationId xmlns:a16="http://schemas.microsoft.com/office/drawing/2014/main" id="{70AD85B2-FF0D-5464-7009-26769E3152CA}"/>
              </a:ext>
            </a:extLst>
          </p:cNvPr>
          <p:cNvSpPr>
            <a:spLocks noGrp="1"/>
          </p:cNvSpPr>
          <p:nvPr>
            <p:ph type="sldNum" sz="quarter" idx="12"/>
          </p:nvPr>
        </p:nvSpPr>
        <p:spPr/>
        <p:txBody>
          <a:bodyPr/>
          <a:lstStyle/>
          <a:p>
            <a:fld id="{9A095839-2378-4FC1-B28A-A8FCF34141F7}" type="slidenum">
              <a:rPr lang="en-US" smtClean="0"/>
              <a:t>14</a:t>
            </a:fld>
            <a:endParaRPr lang="en-US"/>
          </a:p>
        </p:txBody>
      </p:sp>
    </p:spTree>
    <p:extLst>
      <p:ext uri="{BB962C8B-B14F-4D97-AF65-F5344CB8AC3E}">
        <p14:creationId xmlns:p14="http://schemas.microsoft.com/office/powerpoint/2010/main" val="321666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ctus | Description, Distribution, Family, &amp; Facts | Britannica">
            <a:extLst>
              <a:ext uri="{FF2B5EF4-FFF2-40B4-BE49-F238E27FC236}">
                <a16:creationId xmlns:a16="http://schemas.microsoft.com/office/drawing/2014/main" id="{B502E9F7-0CB8-875D-73E0-E826B265C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55" y="0"/>
            <a:ext cx="4908136" cy="3087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0C0310-052D-A123-27DD-AEC1920A4F93}"/>
              </a:ext>
            </a:extLst>
          </p:cNvPr>
          <p:cNvSpPr txBox="1"/>
          <p:nvPr/>
        </p:nvSpPr>
        <p:spPr>
          <a:xfrm>
            <a:off x="742122" y="3198167"/>
            <a:ext cx="3352800" cy="461665"/>
          </a:xfrm>
          <a:prstGeom prst="rect">
            <a:avLst/>
          </a:prstGeom>
          <a:noFill/>
        </p:spPr>
        <p:txBody>
          <a:bodyPr wrap="square" rtlCol="0">
            <a:spAutoFit/>
          </a:bodyPr>
          <a:lstStyle/>
          <a:p>
            <a:r>
              <a:rPr lang="en-US" sz="2400" b="1" dirty="0"/>
              <a:t>The Cactus</a:t>
            </a:r>
          </a:p>
        </p:txBody>
      </p:sp>
      <p:pic>
        <p:nvPicPr>
          <p:cNvPr id="1028" name="Picture 4" descr="Ephedra (Ma Huang): Weight Loss, Dangers, and Legal Status">
            <a:extLst>
              <a:ext uri="{FF2B5EF4-FFF2-40B4-BE49-F238E27FC236}">
                <a16:creationId xmlns:a16="http://schemas.microsoft.com/office/drawing/2014/main" id="{2D153FAB-3AE9-DADA-BAFD-F9E00E349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130" y="0"/>
            <a:ext cx="4908136" cy="30876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4344D1-0D12-15D5-E929-80B3EF8F0F86}"/>
              </a:ext>
            </a:extLst>
          </p:cNvPr>
          <p:cNvSpPr txBox="1"/>
          <p:nvPr/>
        </p:nvSpPr>
        <p:spPr>
          <a:xfrm>
            <a:off x="8746435" y="3150621"/>
            <a:ext cx="3445565" cy="461665"/>
          </a:xfrm>
          <a:prstGeom prst="rect">
            <a:avLst/>
          </a:prstGeom>
          <a:noFill/>
        </p:spPr>
        <p:txBody>
          <a:bodyPr wrap="square" rtlCol="0">
            <a:spAutoFit/>
          </a:bodyPr>
          <a:lstStyle/>
          <a:p>
            <a:r>
              <a:rPr lang="en-US" sz="2400" b="1" dirty="0"/>
              <a:t>The Ephedra</a:t>
            </a:r>
          </a:p>
        </p:txBody>
      </p:sp>
      <p:pic>
        <p:nvPicPr>
          <p:cNvPr id="1030" name="Picture 6" descr="Plants of Texas Rangelands » Blackbrush">
            <a:extLst>
              <a:ext uri="{FF2B5EF4-FFF2-40B4-BE49-F238E27FC236}">
                <a16:creationId xmlns:a16="http://schemas.microsoft.com/office/drawing/2014/main" id="{0799C433-AD4B-BEE5-A128-D85C31031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69" y="3612286"/>
            <a:ext cx="5294245" cy="3113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BBB150-59F9-1E62-8E14-6C29D2244CCF}"/>
              </a:ext>
            </a:extLst>
          </p:cNvPr>
          <p:cNvSpPr txBox="1"/>
          <p:nvPr/>
        </p:nvSpPr>
        <p:spPr>
          <a:xfrm>
            <a:off x="8613914" y="4938038"/>
            <a:ext cx="3021495" cy="461665"/>
          </a:xfrm>
          <a:prstGeom prst="rect">
            <a:avLst/>
          </a:prstGeom>
          <a:noFill/>
        </p:spPr>
        <p:txBody>
          <a:bodyPr wrap="square" rtlCol="0">
            <a:spAutoFit/>
          </a:bodyPr>
          <a:lstStyle/>
          <a:p>
            <a:r>
              <a:rPr lang="en-US" sz="2400" b="1" dirty="0"/>
              <a:t>The Blackbrush</a:t>
            </a:r>
          </a:p>
        </p:txBody>
      </p:sp>
      <p:sp>
        <p:nvSpPr>
          <p:cNvPr id="5" name="Slide Number Placeholder 4">
            <a:extLst>
              <a:ext uri="{FF2B5EF4-FFF2-40B4-BE49-F238E27FC236}">
                <a16:creationId xmlns:a16="http://schemas.microsoft.com/office/drawing/2014/main" id="{46D0F6BA-A939-96C1-93F8-4D654F57B80F}"/>
              </a:ext>
            </a:extLst>
          </p:cNvPr>
          <p:cNvSpPr>
            <a:spLocks noGrp="1"/>
          </p:cNvSpPr>
          <p:nvPr>
            <p:ph type="sldNum" sz="quarter" idx="12"/>
          </p:nvPr>
        </p:nvSpPr>
        <p:spPr/>
        <p:txBody>
          <a:bodyPr/>
          <a:lstStyle/>
          <a:p>
            <a:fld id="{9A095839-2378-4FC1-B28A-A8FCF34141F7}" type="slidenum">
              <a:rPr lang="en-US" smtClean="0"/>
              <a:t>15</a:t>
            </a:fld>
            <a:endParaRPr lang="en-US"/>
          </a:p>
        </p:txBody>
      </p:sp>
    </p:spTree>
    <p:extLst>
      <p:ext uri="{BB962C8B-B14F-4D97-AF65-F5344CB8AC3E}">
        <p14:creationId xmlns:p14="http://schemas.microsoft.com/office/powerpoint/2010/main" val="302670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9A69-2367-BC9B-E4DC-22224ED1216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5ABB2FF-1977-9221-0440-672CBD5CBDDF}"/>
              </a:ext>
            </a:extLst>
          </p:cNvPr>
          <p:cNvSpPr>
            <a:spLocks noGrp="1"/>
          </p:cNvSpPr>
          <p:nvPr>
            <p:ph idx="1"/>
          </p:nvPr>
        </p:nvSpPr>
        <p:spPr/>
        <p:txBody>
          <a:bodyPr/>
          <a:lstStyle/>
          <a:p>
            <a:r>
              <a:rPr lang="en-US" dirty="0"/>
              <a:t>Deserts are often described as hostile place to avoid, but with today’s improved technology and knowledge, people now value desert resources and biodiversity. Organizations are now working to preserve the desert biodiversity and increase desert productivity.</a:t>
            </a:r>
          </a:p>
        </p:txBody>
      </p:sp>
      <p:sp>
        <p:nvSpPr>
          <p:cNvPr id="4" name="Slide Number Placeholder 3">
            <a:extLst>
              <a:ext uri="{FF2B5EF4-FFF2-40B4-BE49-F238E27FC236}">
                <a16:creationId xmlns:a16="http://schemas.microsoft.com/office/drawing/2014/main" id="{09EBBFBA-4592-8C12-58E4-98B648F9C89B}"/>
              </a:ext>
            </a:extLst>
          </p:cNvPr>
          <p:cNvSpPr>
            <a:spLocks noGrp="1"/>
          </p:cNvSpPr>
          <p:nvPr>
            <p:ph type="sldNum" sz="quarter" idx="12"/>
          </p:nvPr>
        </p:nvSpPr>
        <p:spPr/>
        <p:txBody>
          <a:bodyPr/>
          <a:lstStyle/>
          <a:p>
            <a:fld id="{9A095839-2378-4FC1-B28A-A8FCF34141F7}" type="slidenum">
              <a:rPr lang="en-US" smtClean="0"/>
              <a:t>16</a:t>
            </a:fld>
            <a:endParaRPr lang="en-US"/>
          </a:p>
        </p:txBody>
      </p:sp>
    </p:spTree>
    <p:extLst>
      <p:ext uri="{BB962C8B-B14F-4D97-AF65-F5344CB8AC3E}">
        <p14:creationId xmlns:p14="http://schemas.microsoft.com/office/powerpoint/2010/main" val="343134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204D-F8B7-4A00-9C49-501109705F41}"/>
              </a:ext>
            </a:extLst>
          </p:cNvPr>
          <p:cNvSpPr>
            <a:spLocks noGrp="1"/>
          </p:cNvSpPr>
          <p:nvPr>
            <p:ph type="title"/>
          </p:nvPr>
        </p:nvSpPr>
        <p:spPr/>
        <p:txBody>
          <a:bodyPr>
            <a:normAutofit/>
          </a:bodyPr>
          <a:lstStyle/>
          <a:p>
            <a:r>
              <a:rPr lang="en-US" sz="8000" dirty="0"/>
              <a:t>THANK YOU</a:t>
            </a:r>
          </a:p>
        </p:txBody>
      </p:sp>
      <p:sp>
        <p:nvSpPr>
          <p:cNvPr id="3" name="Text Placeholder 2">
            <a:extLst>
              <a:ext uri="{FF2B5EF4-FFF2-40B4-BE49-F238E27FC236}">
                <a16:creationId xmlns:a16="http://schemas.microsoft.com/office/drawing/2014/main" id="{9F257FE4-F589-4E0A-BA2D-FABBEA1E2B9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BBA31070-DE61-A5AD-9F58-2FEDA89C5657}"/>
              </a:ext>
            </a:extLst>
          </p:cNvPr>
          <p:cNvSpPr>
            <a:spLocks noGrp="1"/>
          </p:cNvSpPr>
          <p:nvPr>
            <p:ph type="sldNum" sz="quarter" idx="12"/>
          </p:nvPr>
        </p:nvSpPr>
        <p:spPr/>
        <p:txBody>
          <a:bodyPr/>
          <a:lstStyle/>
          <a:p>
            <a:fld id="{9A095839-2378-4FC1-B28A-A8FCF34141F7}" type="slidenum">
              <a:rPr lang="en-US" smtClean="0"/>
              <a:t>17</a:t>
            </a:fld>
            <a:endParaRPr lang="en-US"/>
          </a:p>
        </p:txBody>
      </p:sp>
    </p:spTree>
    <p:extLst>
      <p:ext uri="{BB962C8B-B14F-4D97-AF65-F5344CB8AC3E}">
        <p14:creationId xmlns:p14="http://schemas.microsoft.com/office/powerpoint/2010/main" val="745275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63EB-2447-4D5D-A272-8B7CD3458A0B}"/>
              </a:ext>
            </a:extLst>
          </p:cNvPr>
          <p:cNvSpPr>
            <a:spLocks noGrp="1"/>
          </p:cNvSpPr>
          <p:nvPr>
            <p:ph type="title"/>
          </p:nvPr>
        </p:nvSpPr>
        <p:spPr/>
        <p:txBody>
          <a:bodyPr/>
          <a:lstStyle/>
          <a:p>
            <a:r>
              <a:rPr lang="en-US" dirty="0"/>
              <a:t>EXTREME ENVIRONMENTS.</a:t>
            </a:r>
          </a:p>
        </p:txBody>
      </p:sp>
      <p:sp>
        <p:nvSpPr>
          <p:cNvPr id="4" name="Content Placeholder 3">
            <a:extLst>
              <a:ext uri="{FF2B5EF4-FFF2-40B4-BE49-F238E27FC236}">
                <a16:creationId xmlns:a16="http://schemas.microsoft.com/office/drawing/2014/main" id="{48695E74-9C60-400E-8D07-65B4F4EAC50D}"/>
              </a:ext>
            </a:extLst>
          </p:cNvPr>
          <p:cNvSpPr>
            <a:spLocks noGrp="1"/>
          </p:cNvSpPr>
          <p:nvPr>
            <p:ph sz="half" idx="1"/>
          </p:nvPr>
        </p:nvSpPr>
        <p:spPr/>
        <p:txBody>
          <a:bodyPr/>
          <a:lstStyle/>
          <a:p>
            <a:r>
              <a:rPr lang="en-US" dirty="0"/>
              <a:t>Extreme environments are habitats characterized by harsh environmental conditions beyond the optimal range for the development of humans.</a:t>
            </a:r>
          </a:p>
          <a:p>
            <a:r>
              <a:rPr lang="en-US" dirty="0"/>
              <a:t>Examples are;</a:t>
            </a:r>
          </a:p>
        </p:txBody>
      </p:sp>
      <p:pic>
        <p:nvPicPr>
          <p:cNvPr id="1026" name="Picture 2" descr="How Plants Adapt to the Desert or Low Water Environments | PBS">
            <a:extLst>
              <a:ext uri="{FF2B5EF4-FFF2-40B4-BE49-F238E27FC236}">
                <a16:creationId xmlns:a16="http://schemas.microsoft.com/office/drawing/2014/main" id="{54E9549A-3733-47C1-947E-0FD1DF25BFC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3017" y="1795808"/>
            <a:ext cx="4628322" cy="22991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46DFB2-3C1C-43A3-A7FB-38DCE3B97411}"/>
              </a:ext>
            </a:extLst>
          </p:cNvPr>
          <p:cNvSpPr txBox="1"/>
          <p:nvPr/>
        </p:nvSpPr>
        <p:spPr>
          <a:xfrm>
            <a:off x="8170792" y="4200042"/>
            <a:ext cx="2185991" cy="400110"/>
          </a:xfrm>
          <a:prstGeom prst="rect">
            <a:avLst/>
          </a:prstGeom>
          <a:noFill/>
        </p:spPr>
        <p:txBody>
          <a:bodyPr wrap="square" rtlCol="0">
            <a:spAutoFit/>
          </a:bodyPr>
          <a:lstStyle/>
          <a:p>
            <a:r>
              <a:rPr lang="en-US" sz="2000" b="1" dirty="0"/>
              <a:t>The Desert</a:t>
            </a:r>
          </a:p>
        </p:txBody>
      </p:sp>
      <p:pic>
        <p:nvPicPr>
          <p:cNvPr id="1030" name="Picture 6" descr="Polar Regions - YouTube">
            <a:extLst>
              <a:ext uri="{FF2B5EF4-FFF2-40B4-BE49-F238E27FC236}">
                <a16:creationId xmlns:a16="http://schemas.microsoft.com/office/drawing/2014/main" id="{3C0944C7-E6CB-434E-AF67-914C6D3C2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026" y="4313582"/>
            <a:ext cx="4104926" cy="1987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4F2C7D-1A61-4133-87DB-C3752321281A}"/>
              </a:ext>
            </a:extLst>
          </p:cNvPr>
          <p:cNvSpPr txBox="1"/>
          <p:nvPr/>
        </p:nvSpPr>
        <p:spPr>
          <a:xfrm>
            <a:off x="4050163" y="6423299"/>
            <a:ext cx="2532854" cy="369332"/>
          </a:xfrm>
          <a:prstGeom prst="rect">
            <a:avLst/>
          </a:prstGeom>
          <a:noFill/>
        </p:spPr>
        <p:txBody>
          <a:bodyPr wrap="square" rtlCol="0">
            <a:spAutoFit/>
          </a:bodyPr>
          <a:lstStyle/>
          <a:p>
            <a:r>
              <a:rPr lang="en-US" b="1" dirty="0"/>
              <a:t>The Polar region</a:t>
            </a:r>
          </a:p>
        </p:txBody>
      </p:sp>
      <p:pic>
        <p:nvPicPr>
          <p:cNvPr id="1032" name="Picture 8" descr="To protect the ocean, leaders must get these 3 things right | World  Economic Forum">
            <a:extLst>
              <a:ext uri="{FF2B5EF4-FFF2-40B4-BE49-F238E27FC236}">
                <a16:creationId xmlns:a16="http://schemas.microsoft.com/office/drawing/2014/main" id="{CBEC9E09-A5F3-4F8C-9EB9-E9F5C5EB6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7410" y="4645025"/>
            <a:ext cx="3203974" cy="1847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D07FB3-64C7-44E3-94EF-21840B049719}"/>
              </a:ext>
            </a:extLst>
          </p:cNvPr>
          <p:cNvSpPr txBox="1"/>
          <p:nvPr/>
        </p:nvSpPr>
        <p:spPr>
          <a:xfrm>
            <a:off x="7308614" y="5150255"/>
            <a:ext cx="1431156" cy="646331"/>
          </a:xfrm>
          <a:prstGeom prst="rect">
            <a:avLst/>
          </a:prstGeom>
          <a:noFill/>
        </p:spPr>
        <p:txBody>
          <a:bodyPr wrap="square" rtlCol="0">
            <a:spAutoFit/>
          </a:bodyPr>
          <a:lstStyle/>
          <a:p>
            <a:r>
              <a:rPr lang="en-US" b="1" dirty="0"/>
              <a:t>The  Deep Ocean</a:t>
            </a:r>
          </a:p>
        </p:txBody>
      </p:sp>
      <p:sp>
        <p:nvSpPr>
          <p:cNvPr id="3" name="Slide Number Placeholder 2">
            <a:extLst>
              <a:ext uri="{FF2B5EF4-FFF2-40B4-BE49-F238E27FC236}">
                <a16:creationId xmlns:a16="http://schemas.microsoft.com/office/drawing/2014/main" id="{6A613634-616D-CA12-D2A9-EF0F8C5C2346}"/>
              </a:ext>
            </a:extLst>
          </p:cNvPr>
          <p:cNvSpPr>
            <a:spLocks noGrp="1"/>
          </p:cNvSpPr>
          <p:nvPr>
            <p:ph type="sldNum" sz="quarter" idx="12"/>
          </p:nvPr>
        </p:nvSpPr>
        <p:spPr/>
        <p:txBody>
          <a:bodyPr/>
          <a:lstStyle/>
          <a:p>
            <a:fld id="{9A095839-2378-4FC1-B28A-A8FCF34141F7}" type="slidenum">
              <a:rPr lang="en-US" smtClean="0"/>
              <a:t>2</a:t>
            </a:fld>
            <a:endParaRPr lang="en-US"/>
          </a:p>
        </p:txBody>
      </p:sp>
    </p:spTree>
    <p:extLst>
      <p:ext uri="{BB962C8B-B14F-4D97-AF65-F5344CB8AC3E}">
        <p14:creationId xmlns:p14="http://schemas.microsoft.com/office/powerpoint/2010/main" val="254065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0FFA-76B0-4517-97C6-E5F3FEE88EBB}"/>
              </a:ext>
            </a:extLst>
          </p:cNvPr>
          <p:cNvSpPr>
            <a:spLocks noGrp="1"/>
          </p:cNvSpPr>
          <p:nvPr>
            <p:ph type="title"/>
          </p:nvPr>
        </p:nvSpPr>
        <p:spPr/>
        <p:txBody>
          <a:bodyPr/>
          <a:lstStyle/>
          <a:p>
            <a:r>
              <a:rPr lang="en-US" dirty="0"/>
              <a:t>THE DESERT REGION</a:t>
            </a:r>
          </a:p>
        </p:txBody>
      </p:sp>
      <p:sp>
        <p:nvSpPr>
          <p:cNvPr id="3" name="Content Placeholder 2">
            <a:extLst>
              <a:ext uri="{FF2B5EF4-FFF2-40B4-BE49-F238E27FC236}">
                <a16:creationId xmlns:a16="http://schemas.microsoft.com/office/drawing/2014/main" id="{120BB357-EE9D-4AA8-9BCE-DB67E42F7235}"/>
              </a:ext>
            </a:extLst>
          </p:cNvPr>
          <p:cNvSpPr>
            <a:spLocks noGrp="1"/>
          </p:cNvSpPr>
          <p:nvPr>
            <p:ph sz="half" idx="1"/>
          </p:nvPr>
        </p:nvSpPr>
        <p:spPr/>
        <p:txBody>
          <a:bodyPr>
            <a:normAutofit lnSpcReduction="10000"/>
          </a:bodyPr>
          <a:lstStyle/>
          <a:p>
            <a:r>
              <a:rPr lang="en-US" dirty="0"/>
              <a:t>Deserts are areas of land that receives very little precipitation.</a:t>
            </a:r>
          </a:p>
          <a:p>
            <a:r>
              <a:rPr lang="en-US" dirty="0"/>
              <a:t>Deserts are mostly described as “hot”, “dry” and “empty”.</a:t>
            </a:r>
          </a:p>
          <a:p>
            <a:r>
              <a:rPr lang="en-US" dirty="0"/>
              <a:t>Temperature during daytime can be as high as 54</a:t>
            </a:r>
            <a:r>
              <a:rPr lang="en-US" baseline="30000" dirty="0"/>
              <a:t>0</a:t>
            </a:r>
            <a:r>
              <a:rPr lang="en-US" dirty="0"/>
              <a:t>C but it can be cold in other deserts.</a:t>
            </a:r>
          </a:p>
          <a:p>
            <a:r>
              <a:rPr lang="en-US" dirty="0"/>
              <a:t>Deserts are able to support variety of life forms.</a:t>
            </a:r>
          </a:p>
        </p:txBody>
      </p:sp>
      <p:pic>
        <p:nvPicPr>
          <p:cNvPr id="1026" name="Picture 2" descr="Desert - Wikipedia">
            <a:extLst>
              <a:ext uri="{FF2B5EF4-FFF2-40B4-BE49-F238E27FC236}">
                <a16:creationId xmlns:a16="http://schemas.microsoft.com/office/drawing/2014/main" id="{3E218B4E-F9DB-4397-801F-DD2C9DCC7FE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1806126"/>
            <a:ext cx="5181600" cy="2380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Plants Adapt to the Desert or Low Water Environments | PBS">
            <a:extLst>
              <a:ext uri="{FF2B5EF4-FFF2-40B4-BE49-F238E27FC236}">
                <a16:creationId xmlns:a16="http://schemas.microsoft.com/office/drawing/2014/main" id="{4FE52773-C081-4CD3-A318-D6AF9216D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4337573"/>
            <a:ext cx="5181598" cy="23808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0DA22E1-630F-F3D5-D028-F9C2798AC362}"/>
              </a:ext>
            </a:extLst>
          </p:cNvPr>
          <p:cNvSpPr>
            <a:spLocks noGrp="1"/>
          </p:cNvSpPr>
          <p:nvPr>
            <p:ph type="sldNum" sz="quarter" idx="12"/>
          </p:nvPr>
        </p:nvSpPr>
        <p:spPr/>
        <p:txBody>
          <a:bodyPr/>
          <a:lstStyle/>
          <a:p>
            <a:fld id="{9A095839-2378-4FC1-B28A-A8FCF34141F7}" type="slidenum">
              <a:rPr lang="en-US" smtClean="0"/>
              <a:t>3</a:t>
            </a:fld>
            <a:endParaRPr lang="en-US"/>
          </a:p>
        </p:txBody>
      </p:sp>
    </p:spTree>
    <p:extLst>
      <p:ext uri="{BB962C8B-B14F-4D97-AF65-F5344CB8AC3E}">
        <p14:creationId xmlns:p14="http://schemas.microsoft.com/office/powerpoint/2010/main" val="207407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7F600-2CBF-4DE2-9A86-E0C43D6F2C51}"/>
              </a:ext>
            </a:extLst>
          </p:cNvPr>
          <p:cNvSpPr>
            <a:spLocks noGrp="1"/>
          </p:cNvSpPr>
          <p:nvPr>
            <p:ph type="title"/>
          </p:nvPr>
        </p:nvSpPr>
        <p:spPr/>
        <p:txBody>
          <a:bodyPr/>
          <a:lstStyle/>
          <a:p>
            <a:r>
              <a:rPr lang="en-US" dirty="0"/>
              <a:t>THE DESERT REGION</a:t>
            </a:r>
          </a:p>
        </p:txBody>
      </p:sp>
      <p:sp>
        <p:nvSpPr>
          <p:cNvPr id="3" name="Content Placeholder 2">
            <a:extLst>
              <a:ext uri="{FF2B5EF4-FFF2-40B4-BE49-F238E27FC236}">
                <a16:creationId xmlns:a16="http://schemas.microsoft.com/office/drawing/2014/main" id="{4E15CC14-9E78-461C-9661-B5B6812166BD}"/>
              </a:ext>
            </a:extLst>
          </p:cNvPr>
          <p:cNvSpPr>
            <a:spLocks noGrp="1"/>
          </p:cNvSpPr>
          <p:nvPr>
            <p:ph sz="half" idx="1"/>
          </p:nvPr>
        </p:nvSpPr>
        <p:spPr/>
        <p:txBody>
          <a:bodyPr/>
          <a:lstStyle/>
          <a:p>
            <a:r>
              <a:rPr lang="en-US" dirty="0"/>
              <a:t>Precipitation in deserts is very low hence, very little water is available to plants and other organisms.</a:t>
            </a:r>
          </a:p>
          <a:p>
            <a:r>
              <a:rPr lang="en-US" dirty="0"/>
              <a:t>Deserts can be found on every continent and cover about one-fifth of earth’s land area.</a:t>
            </a:r>
          </a:p>
          <a:p>
            <a:r>
              <a:rPr lang="en-US" dirty="0"/>
              <a:t>Deserts can be mountainous, a sea of shifting sand, dunes or dry expanses of rock.</a:t>
            </a:r>
          </a:p>
        </p:txBody>
      </p:sp>
      <p:pic>
        <p:nvPicPr>
          <p:cNvPr id="2050" name="Picture 2" descr="Scientists Say: Desert">
            <a:extLst>
              <a:ext uri="{FF2B5EF4-FFF2-40B4-BE49-F238E27FC236}">
                <a16:creationId xmlns:a16="http://schemas.microsoft.com/office/drawing/2014/main" id="{A66E87FC-A221-490B-8F17-07D4DE75D9C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3788" y="2213811"/>
            <a:ext cx="5094287" cy="36694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70A05E-2580-A2C2-4864-BC6374BBC195}"/>
              </a:ext>
            </a:extLst>
          </p:cNvPr>
          <p:cNvSpPr>
            <a:spLocks noGrp="1"/>
          </p:cNvSpPr>
          <p:nvPr>
            <p:ph type="sldNum" sz="quarter" idx="12"/>
          </p:nvPr>
        </p:nvSpPr>
        <p:spPr/>
        <p:txBody>
          <a:bodyPr/>
          <a:lstStyle/>
          <a:p>
            <a:fld id="{9A095839-2378-4FC1-B28A-A8FCF34141F7}" type="slidenum">
              <a:rPr lang="en-US" smtClean="0"/>
              <a:t>4</a:t>
            </a:fld>
            <a:endParaRPr lang="en-US"/>
          </a:p>
        </p:txBody>
      </p:sp>
    </p:spTree>
    <p:extLst>
      <p:ext uri="{BB962C8B-B14F-4D97-AF65-F5344CB8AC3E}">
        <p14:creationId xmlns:p14="http://schemas.microsoft.com/office/powerpoint/2010/main" val="3624390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01D2-FC4A-49DE-9579-E12058267DC0}"/>
              </a:ext>
            </a:extLst>
          </p:cNvPr>
          <p:cNvSpPr>
            <a:spLocks noGrp="1"/>
          </p:cNvSpPr>
          <p:nvPr>
            <p:ph type="title"/>
          </p:nvPr>
        </p:nvSpPr>
        <p:spPr/>
        <p:txBody>
          <a:bodyPr/>
          <a:lstStyle/>
          <a:p>
            <a:r>
              <a:rPr lang="en-US" dirty="0"/>
              <a:t>EXAMPLES OF DESERTS.</a:t>
            </a:r>
          </a:p>
        </p:txBody>
      </p:sp>
      <p:pic>
        <p:nvPicPr>
          <p:cNvPr id="3086" name="Picture 14" descr="Subtropical Desert | Biome, Climate &amp; Characteristics - Video &amp; Lesson  Transcript | Study.com">
            <a:extLst>
              <a:ext uri="{FF2B5EF4-FFF2-40B4-BE49-F238E27FC236}">
                <a16:creationId xmlns:a16="http://schemas.microsoft.com/office/drawing/2014/main" id="{DAF31F13-1ABF-4E27-BC89-4CDE248490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195" y="1723023"/>
            <a:ext cx="3366051" cy="20540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54C77A-6C0F-4C42-9844-8C775B642BDE}"/>
              </a:ext>
            </a:extLst>
          </p:cNvPr>
          <p:cNvSpPr txBox="1"/>
          <p:nvPr/>
        </p:nvSpPr>
        <p:spPr>
          <a:xfrm>
            <a:off x="1603511" y="3777110"/>
            <a:ext cx="2345635" cy="369332"/>
          </a:xfrm>
          <a:prstGeom prst="rect">
            <a:avLst/>
          </a:prstGeom>
          <a:noFill/>
        </p:spPr>
        <p:txBody>
          <a:bodyPr wrap="square" rtlCol="0">
            <a:spAutoFit/>
          </a:bodyPr>
          <a:lstStyle/>
          <a:p>
            <a:r>
              <a:rPr lang="en-US" b="1" dirty="0"/>
              <a:t>Subtropical Desert</a:t>
            </a:r>
          </a:p>
        </p:txBody>
      </p:sp>
      <p:pic>
        <p:nvPicPr>
          <p:cNvPr id="3078" name="Picture 6" descr="Coastal Desert Facts For Kids | DK Find Out">
            <a:extLst>
              <a:ext uri="{FF2B5EF4-FFF2-40B4-BE49-F238E27FC236}">
                <a16:creationId xmlns:a16="http://schemas.microsoft.com/office/drawing/2014/main" id="{6BB1A344-C304-4FB1-83CD-4D0BE8168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596" y="1690689"/>
            <a:ext cx="3495262" cy="20864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E978EC-1052-440A-9F7D-C116E6D42FDB}"/>
              </a:ext>
            </a:extLst>
          </p:cNvPr>
          <p:cNvSpPr txBox="1"/>
          <p:nvPr/>
        </p:nvSpPr>
        <p:spPr>
          <a:xfrm>
            <a:off x="5107885" y="3802990"/>
            <a:ext cx="2446684" cy="369332"/>
          </a:xfrm>
          <a:prstGeom prst="rect">
            <a:avLst/>
          </a:prstGeom>
          <a:noFill/>
        </p:spPr>
        <p:txBody>
          <a:bodyPr wrap="square" rtlCol="0">
            <a:spAutoFit/>
          </a:bodyPr>
          <a:lstStyle/>
          <a:p>
            <a:r>
              <a:rPr lang="en-US" b="1" dirty="0"/>
              <a:t>The Coastal Desert</a:t>
            </a:r>
          </a:p>
        </p:txBody>
      </p:sp>
      <p:sp>
        <p:nvSpPr>
          <p:cNvPr id="7" name="TextBox 6">
            <a:extLst>
              <a:ext uri="{FF2B5EF4-FFF2-40B4-BE49-F238E27FC236}">
                <a16:creationId xmlns:a16="http://schemas.microsoft.com/office/drawing/2014/main" id="{26E85CD7-C64A-4897-99C8-00C429DF0DFC}"/>
              </a:ext>
            </a:extLst>
          </p:cNvPr>
          <p:cNvSpPr txBox="1"/>
          <p:nvPr/>
        </p:nvSpPr>
        <p:spPr>
          <a:xfrm>
            <a:off x="8713308" y="3763617"/>
            <a:ext cx="2960203" cy="369332"/>
          </a:xfrm>
          <a:prstGeom prst="rect">
            <a:avLst/>
          </a:prstGeom>
          <a:noFill/>
        </p:spPr>
        <p:txBody>
          <a:bodyPr wrap="square" rtlCol="0">
            <a:spAutoFit/>
          </a:bodyPr>
          <a:lstStyle/>
          <a:p>
            <a:r>
              <a:rPr lang="en-US" b="1" dirty="0"/>
              <a:t>The Rain shadow Desert</a:t>
            </a:r>
          </a:p>
        </p:txBody>
      </p:sp>
      <p:sp>
        <p:nvSpPr>
          <p:cNvPr id="8" name="TextBox 7">
            <a:extLst>
              <a:ext uri="{FF2B5EF4-FFF2-40B4-BE49-F238E27FC236}">
                <a16:creationId xmlns:a16="http://schemas.microsoft.com/office/drawing/2014/main" id="{03FAB2F2-4C50-49A8-B041-CED12EE09F3E}"/>
              </a:ext>
            </a:extLst>
          </p:cNvPr>
          <p:cNvSpPr txBox="1"/>
          <p:nvPr/>
        </p:nvSpPr>
        <p:spPr>
          <a:xfrm flipH="1">
            <a:off x="2414806" y="6412672"/>
            <a:ext cx="3068680" cy="369332"/>
          </a:xfrm>
          <a:prstGeom prst="rect">
            <a:avLst/>
          </a:prstGeom>
          <a:noFill/>
        </p:spPr>
        <p:txBody>
          <a:bodyPr wrap="square" rtlCol="0">
            <a:spAutoFit/>
          </a:bodyPr>
          <a:lstStyle/>
          <a:p>
            <a:r>
              <a:rPr lang="en-US" b="1" dirty="0"/>
              <a:t>The Interior Desert</a:t>
            </a:r>
          </a:p>
        </p:txBody>
      </p:sp>
      <p:pic>
        <p:nvPicPr>
          <p:cNvPr id="3084" name="Picture 12" descr="Polar desert - Alchetron, The Free Social Encyclopedia">
            <a:extLst>
              <a:ext uri="{FF2B5EF4-FFF2-40B4-BE49-F238E27FC236}">
                <a16:creationId xmlns:a16="http://schemas.microsoft.com/office/drawing/2014/main" id="{CA8C6927-28F9-4D74-BF50-D3A037910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048" y="4250825"/>
            <a:ext cx="4416717" cy="21514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A9A76C-6B21-48C7-8F21-9076CA51A032}"/>
              </a:ext>
            </a:extLst>
          </p:cNvPr>
          <p:cNvSpPr txBox="1"/>
          <p:nvPr/>
        </p:nvSpPr>
        <p:spPr>
          <a:xfrm>
            <a:off x="7847562" y="6335318"/>
            <a:ext cx="2960203" cy="369332"/>
          </a:xfrm>
          <a:prstGeom prst="rect">
            <a:avLst/>
          </a:prstGeom>
          <a:noFill/>
        </p:spPr>
        <p:txBody>
          <a:bodyPr wrap="square" rtlCol="0">
            <a:spAutoFit/>
          </a:bodyPr>
          <a:lstStyle/>
          <a:p>
            <a:r>
              <a:rPr lang="en-US" b="1" dirty="0"/>
              <a:t>The Polar Desert</a:t>
            </a:r>
          </a:p>
        </p:txBody>
      </p:sp>
      <p:pic>
        <p:nvPicPr>
          <p:cNvPr id="1026" name="Picture 2" descr="Rain shadow - Wikipedia">
            <a:extLst>
              <a:ext uri="{FF2B5EF4-FFF2-40B4-BE49-F238E27FC236}">
                <a16:creationId xmlns:a16="http://schemas.microsoft.com/office/drawing/2014/main" id="{1733A2C6-3052-4404-A6CD-3EFF9A836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00" y="1723023"/>
            <a:ext cx="3114675" cy="20405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eater Australian Interior Desert &amp; Shrublands (AU7) | One Earth">
            <a:extLst>
              <a:ext uri="{FF2B5EF4-FFF2-40B4-BE49-F238E27FC236}">
                <a16:creationId xmlns:a16="http://schemas.microsoft.com/office/drawing/2014/main" id="{9409F53B-04A3-1398-DA42-9FC4F9F664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386" y="4250825"/>
            <a:ext cx="4649802" cy="21618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D49987-6B15-BA3D-5EE1-07BE65100E11}"/>
              </a:ext>
            </a:extLst>
          </p:cNvPr>
          <p:cNvSpPr>
            <a:spLocks noGrp="1"/>
          </p:cNvSpPr>
          <p:nvPr>
            <p:ph type="sldNum" sz="quarter" idx="12"/>
          </p:nvPr>
        </p:nvSpPr>
        <p:spPr/>
        <p:txBody>
          <a:bodyPr/>
          <a:lstStyle/>
          <a:p>
            <a:fld id="{9A095839-2378-4FC1-B28A-A8FCF34141F7}" type="slidenum">
              <a:rPr lang="en-US" smtClean="0"/>
              <a:t>5</a:t>
            </a:fld>
            <a:endParaRPr lang="en-US"/>
          </a:p>
        </p:txBody>
      </p:sp>
    </p:spTree>
    <p:extLst>
      <p:ext uri="{BB962C8B-B14F-4D97-AF65-F5344CB8AC3E}">
        <p14:creationId xmlns:p14="http://schemas.microsoft.com/office/powerpoint/2010/main" val="806521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7624-1C49-4743-91AB-BBC858DCA6FC}"/>
              </a:ext>
            </a:extLst>
          </p:cNvPr>
          <p:cNvSpPr>
            <a:spLocks noGrp="1"/>
          </p:cNvSpPr>
          <p:nvPr>
            <p:ph type="title"/>
          </p:nvPr>
        </p:nvSpPr>
        <p:spPr/>
        <p:txBody>
          <a:bodyPr/>
          <a:lstStyle/>
          <a:p>
            <a:r>
              <a:rPr lang="en-US" dirty="0"/>
              <a:t>THE SUBTROPICAL DESERTS.</a:t>
            </a:r>
          </a:p>
        </p:txBody>
      </p:sp>
      <p:sp>
        <p:nvSpPr>
          <p:cNvPr id="4" name="Content Placeholder 3">
            <a:extLst>
              <a:ext uri="{FF2B5EF4-FFF2-40B4-BE49-F238E27FC236}">
                <a16:creationId xmlns:a16="http://schemas.microsoft.com/office/drawing/2014/main" id="{44E09575-E7EF-40EB-A857-A93E3E512993}"/>
              </a:ext>
            </a:extLst>
          </p:cNvPr>
          <p:cNvSpPr>
            <a:spLocks noGrp="1"/>
          </p:cNvSpPr>
          <p:nvPr>
            <p:ph sz="half" idx="1"/>
          </p:nvPr>
        </p:nvSpPr>
        <p:spPr/>
        <p:txBody>
          <a:bodyPr/>
          <a:lstStyle/>
          <a:p>
            <a:r>
              <a:rPr lang="en-US" dirty="0"/>
              <a:t>They the hottest of desert types.</a:t>
            </a:r>
          </a:p>
          <a:p>
            <a:r>
              <a:rPr lang="en-US" dirty="0"/>
              <a:t>They are found along the Tropic of cancer or along the Tropic of Capricorn.</a:t>
            </a:r>
          </a:p>
          <a:p>
            <a:r>
              <a:rPr lang="en-US" dirty="0"/>
              <a:t>They deserts formed by the circulation patterns of air masses.</a:t>
            </a:r>
          </a:p>
          <a:p>
            <a:r>
              <a:rPr lang="en-US" dirty="0"/>
              <a:t>Examples are; Sahara Desert, the Kalahari Desert and the Tanami Desert.</a:t>
            </a:r>
          </a:p>
        </p:txBody>
      </p:sp>
      <p:pic>
        <p:nvPicPr>
          <p:cNvPr id="6" name="Picture 14" descr="Subtropical Desert | Biome, Climate &amp; Characteristics - Video &amp; Lesson  Transcript | Study.com">
            <a:extLst>
              <a:ext uri="{FF2B5EF4-FFF2-40B4-BE49-F238E27FC236}">
                <a16:creationId xmlns:a16="http://schemas.microsoft.com/office/drawing/2014/main" id="{763924E6-8B3D-45E7-AE26-D6C015C42D9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651057" y="2319688"/>
            <a:ext cx="4754880" cy="36360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94A18D0-3E0F-F44E-294D-C12A2D6DB564}"/>
              </a:ext>
            </a:extLst>
          </p:cNvPr>
          <p:cNvSpPr>
            <a:spLocks noGrp="1"/>
          </p:cNvSpPr>
          <p:nvPr>
            <p:ph type="sldNum" sz="quarter" idx="12"/>
          </p:nvPr>
        </p:nvSpPr>
        <p:spPr/>
        <p:txBody>
          <a:bodyPr/>
          <a:lstStyle/>
          <a:p>
            <a:fld id="{9A095839-2378-4FC1-B28A-A8FCF34141F7}" type="slidenum">
              <a:rPr lang="en-US" smtClean="0"/>
              <a:t>6</a:t>
            </a:fld>
            <a:endParaRPr lang="en-US"/>
          </a:p>
        </p:txBody>
      </p:sp>
    </p:spTree>
    <p:extLst>
      <p:ext uri="{BB962C8B-B14F-4D97-AF65-F5344CB8AC3E}">
        <p14:creationId xmlns:p14="http://schemas.microsoft.com/office/powerpoint/2010/main" val="375897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791C-B944-4114-90D7-45CB2CF7A5E8}"/>
              </a:ext>
            </a:extLst>
          </p:cNvPr>
          <p:cNvSpPr>
            <a:spLocks noGrp="1"/>
          </p:cNvSpPr>
          <p:nvPr>
            <p:ph type="title"/>
          </p:nvPr>
        </p:nvSpPr>
        <p:spPr/>
        <p:txBody>
          <a:bodyPr/>
          <a:lstStyle/>
          <a:p>
            <a:r>
              <a:rPr lang="en-US" dirty="0"/>
              <a:t>THE COASTAL DESERTS.</a:t>
            </a:r>
          </a:p>
        </p:txBody>
      </p:sp>
      <p:sp>
        <p:nvSpPr>
          <p:cNvPr id="3" name="Content Placeholder 2">
            <a:extLst>
              <a:ext uri="{FF2B5EF4-FFF2-40B4-BE49-F238E27FC236}">
                <a16:creationId xmlns:a16="http://schemas.microsoft.com/office/drawing/2014/main" id="{A2EF0EA8-0196-40F1-830E-CEC4F6BC0A6F}"/>
              </a:ext>
            </a:extLst>
          </p:cNvPr>
          <p:cNvSpPr>
            <a:spLocks noGrp="1"/>
          </p:cNvSpPr>
          <p:nvPr>
            <p:ph sz="half" idx="1"/>
          </p:nvPr>
        </p:nvSpPr>
        <p:spPr/>
        <p:txBody>
          <a:bodyPr/>
          <a:lstStyle/>
          <a:p>
            <a:r>
              <a:rPr lang="en-US" dirty="0"/>
              <a:t>They are formed from cold ocean currents.</a:t>
            </a:r>
          </a:p>
          <a:p>
            <a:r>
              <a:rPr lang="en-US" dirty="0"/>
              <a:t>Characterized by a layer of fog.</a:t>
            </a:r>
          </a:p>
          <a:p>
            <a:r>
              <a:rPr lang="en-US" dirty="0"/>
              <a:t>High humidity but atmospheric changes that normally cause rainfall are not present.</a:t>
            </a:r>
          </a:p>
          <a:p>
            <a:r>
              <a:rPr lang="en-US" dirty="0"/>
              <a:t>Example is the Atacama Desert in Chile.</a:t>
            </a:r>
          </a:p>
        </p:txBody>
      </p:sp>
      <p:pic>
        <p:nvPicPr>
          <p:cNvPr id="5" name="Picture 6" descr="Coastal Desert Facts For Kids | DK Find Out">
            <a:extLst>
              <a:ext uri="{FF2B5EF4-FFF2-40B4-BE49-F238E27FC236}">
                <a16:creationId xmlns:a16="http://schemas.microsoft.com/office/drawing/2014/main" id="{64795E3A-4990-4814-9040-2CE540E95CA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83918" y="2279787"/>
            <a:ext cx="5094287" cy="37028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DC5A274-7840-C23D-C0D1-129D2263F3A1}"/>
              </a:ext>
            </a:extLst>
          </p:cNvPr>
          <p:cNvSpPr>
            <a:spLocks noGrp="1"/>
          </p:cNvSpPr>
          <p:nvPr>
            <p:ph type="sldNum" sz="quarter" idx="12"/>
          </p:nvPr>
        </p:nvSpPr>
        <p:spPr/>
        <p:txBody>
          <a:bodyPr/>
          <a:lstStyle/>
          <a:p>
            <a:fld id="{9A095839-2378-4FC1-B28A-A8FCF34141F7}" type="slidenum">
              <a:rPr lang="en-US" smtClean="0"/>
              <a:t>7</a:t>
            </a:fld>
            <a:endParaRPr lang="en-US"/>
          </a:p>
        </p:txBody>
      </p:sp>
    </p:spTree>
    <p:extLst>
      <p:ext uri="{BB962C8B-B14F-4D97-AF65-F5344CB8AC3E}">
        <p14:creationId xmlns:p14="http://schemas.microsoft.com/office/powerpoint/2010/main" val="3642585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F2E3-505F-4014-83EA-692BF731CF19}"/>
              </a:ext>
            </a:extLst>
          </p:cNvPr>
          <p:cNvSpPr>
            <a:spLocks noGrp="1"/>
          </p:cNvSpPr>
          <p:nvPr>
            <p:ph type="title"/>
          </p:nvPr>
        </p:nvSpPr>
        <p:spPr/>
        <p:txBody>
          <a:bodyPr/>
          <a:lstStyle/>
          <a:p>
            <a:r>
              <a:rPr lang="en-US" dirty="0"/>
              <a:t>RAIN SHADOW DESERTS.</a:t>
            </a:r>
          </a:p>
        </p:txBody>
      </p:sp>
      <p:sp>
        <p:nvSpPr>
          <p:cNvPr id="3" name="Content Placeholder 2">
            <a:extLst>
              <a:ext uri="{FF2B5EF4-FFF2-40B4-BE49-F238E27FC236}">
                <a16:creationId xmlns:a16="http://schemas.microsoft.com/office/drawing/2014/main" id="{0F49BE36-6443-4B2B-B31D-11779E800973}"/>
              </a:ext>
            </a:extLst>
          </p:cNvPr>
          <p:cNvSpPr>
            <a:spLocks noGrp="1"/>
          </p:cNvSpPr>
          <p:nvPr>
            <p:ph sz="half" idx="1"/>
          </p:nvPr>
        </p:nvSpPr>
        <p:spPr/>
        <p:txBody>
          <a:bodyPr/>
          <a:lstStyle/>
          <a:p>
            <a:r>
              <a:rPr lang="en-US" dirty="0"/>
              <a:t>These are deserts that exist near leeward slopes of some mountain ranges.</a:t>
            </a:r>
          </a:p>
          <a:p>
            <a:r>
              <a:rPr lang="en-US" dirty="0"/>
              <a:t>Example is Death Valley in U.S. states of California. </a:t>
            </a:r>
          </a:p>
        </p:txBody>
      </p:sp>
      <p:pic>
        <p:nvPicPr>
          <p:cNvPr id="2050" name="Picture 2" descr="Rain shadow - Wikipedia">
            <a:extLst>
              <a:ext uri="{FF2B5EF4-FFF2-40B4-BE49-F238E27FC236}">
                <a16:creationId xmlns:a16="http://schemas.microsoft.com/office/drawing/2014/main" id="{425B58FB-4B31-471F-B8F7-047A587F710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3" y="2204185"/>
            <a:ext cx="5106001" cy="38019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10520B6-3AC5-D4DD-37A8-CD6B57EC26D4}"/>
              </a:ext>
            </a:extLst>
          </p:cNvPr>
          <p:cNvSpPr>
            <a:spLocks noGrp="1"/>
          </p:cNvSpPr>
          <p:nvPr>
            <p:ph type="sldNum" sz="quarter" idx="12"/>
          </p:nvPr>
        </p:nvSpPr>
        <p:spPr/>
        <p:txBody>
          <a:bodyPr/>
          <a:lstStyle/>
          <a:p>
            <a:fld id="{9A095839-2378-4FC1-B28A-A8FCF34141F7}" type="slidenum">
              <a:rPr lang="en-US" smtClean="0"/>
              <a:t>8</a:t>
            </a:fld>
            <a:endParaRPr lang="en-US"/>
          </a:p>
        </p:txBody>
      </p:sp>
    </p:spTree>
    <p:extLst>
      <p:ext uri="{BB962C8B-B14F-4D97-AF65-F5344CB8AC3E}">
        <p14:creationId xmlns:p14="http://schemas.microsoft.com/office/powerpoint/2010/main" val="424578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A844-515B-40D1-B962-0F67864A7D76}"/>
              </a:ext>
            </a:extLst>
          </p:cNvPr>
          <p:cNvSpPr>
            <a:spLocks noGrp="1"/>
          </p:cNvSpPr>
          <p:nvPr>
            <p:ph type="title"/>
          </p:nvPr>
        </p:nvSpPr>
        <p:spPr/>
        <p:txBody>
          <a:bodyPr/>
          <a:lstStyle/>
          <a:p>
            <a:r>
              <a:rPr lang="en-US" dirty="0"/>
              <a:t>INTERIOR DESERTS.</a:t>
            </a:r>
          </a:p>
        </p:txBody>
      </p:sp>
      <p:sp>
        <p:nvSpPr>
          <p:cNvPr id="3" name="Content Placeholder 2">
            <a:extLst>
              <a:ext uri="{FF2B5EF4-FFF2-40B4-BE49-F238E27FC236}">
                <a16:creationId xmlns:a16="http://schemas.microsoft.com/office/drawing/2014/main" id="{F38382A1-0E43-48BF-9D7A-D4FCA0599BC4}"/>
              </a:ext>
            </a:extLst>
          </p:cNvPr>
          <p:cNvSpPr>
            <a:spLocks noGrp="1"/>
          </p:cNvSpPr>
          <p:nvPr>
            <p:ph sz="half" idx="1"/>
          </p:nvPr>
        </p:nvSpPr>
        <p:spPr/>
        <p:txBody>
          <a:bodyPr/>
          <a:lstStyle/>
          <a:p>
            <a:r>
              <a:rPr lang="en-US" dirty="0"/>
              <a:t>These are deserts found in the hearts of continents.</a:t>
            </a:r>
          </a:p>
          <a:p>
            <a:r>
              <a:rPr lang="en-US" dirty="0"/>
              <a:t>They exist because no moisture-laden winds reach them.</a:t>
            </a:r>
          </a:p>
          <a:p>
            <a:r>
              <a:rPr lang="en-US" dirty="0"/>
              <a:t>Example is the Gobi desert in China and </a:t>
            </a:r>
            <a:r>
              <a:rPr lang="en-US" dirty="0" err="1"/>
              <a:t>Mangolia</a:t>
            </a:r>
            <a:endParaRPr lang="en-US" dirty="0"/>
          </a:p>
        </p:txBody>
      </p:sp>
      <p:pic>
        <p:nvPicPr>
          <p:cNvPr id="2050" name="Picture 2" descr="Greater Australian Interior Desert &amp; Shrublands (AU7) | One Earth">
            <a:extLst>
              <a:ext uri="{FF2B5EF4-FFF2-40B4-BE49-F238E27FC236}">
                <a16:creationId xmlns:a16="http://schemas.microsoft.com/office/drawing/2014/main" id="{E4C2F274-AF0B-E2A2-970B-66B6C0DDC56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3788" y="2250989"/>
            <a:ext cx="5094287" cy="37028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CB87335-73C7-1837-EB8D-BF28F3CF4AD8}"/>
              </a:ext>
            </a:extLst>
          </p:cNvPr>
          <p:cNvSpPr>
            <a:spLocks noGrp="1"/>
          </p:cNvSpPr>
          <p:nvPr>
            <p:ph type="sldNum" sz="quarter" idx="12"/>
          </p:nvPr>
        </p:nvSpPr>
        <p:spPr/>
        <p:txBody>
          <a:bodyPr/>
          <a:lstStyle/>
          <a:p>
            <a:fld id="{9A095839-2378-4FC1-B28A-A8FCF34141F7}" type="slidenum">
              <a:rPr lang="en-US" smtClean="0"/>
              <a:t>9</a:t>
            </a:fld>
            <a:endParaRPr lang="en-US"/>
          </a:p>
        </p:txBody>
      </p:sp>
    </p:spTree>
    <p:extLst>
      <p:ext uri="{BB962C8B-B14F-4D97-AF65-F5344CB8AC3E}">
        <p14:creationId xmlns:p14="http://schemas.microsoft.com/office/powerpoint/2010/main" val="9522010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1890</TotalTime>
  <Words>542</Words>
  <Application>Microsoft Office PowerPoint</Application>
  <PresentationFormat>Widescreen</PresentationFormat>
  <Paragraphs>92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Bookman Old Style</vt:lpstr>
      <vt:lpstr>Calibri</vt:lpstr>
      <vt:lpstr>Rockwell</vt:lpstr>
      <vt:lpstr>Damask</vt:lpstr>
      <vt:lpstr>EXTREME ENVIRONMENT</vt:lpstr>
      <vt:lpstr>EXTREME ENVIRONMENTS.</vt:lpstr>
      <vt:lpstr>THE DESERT REGION</vt:lpstr>
      <vt:lpstr>THE DESERT REGION</vt:lpstr>
      <vt:lpstr>EXAMPLES OF DESERTS.</vt:lpstr>
      <vt:lpstr>THE SUBTROPICAL DESERTS.</vt:lpstr>
      <vt:lpstr>THE COASTAL DESERTS.</vt:lpstr>
      <vt:lpstr>RAIN SHADOW DESERTS.</vt:lpstr>
      <vt:lpstr>INTERIOR DESERTS.</vt:lpstr>
      <vt:lpstr>POLAR DESERTS.</vt:lpstr>
      <vt:lpstr>CHARACTERISTICS OF DESERTS.</vt:lpstr>
      <vt:lpstr>ORGANISMS IN THE DESERT.</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DESERT REGION</dc:title>
  <dc:creator>Pius Takyi</dc:creator>
  <cp:lastModifiedBy>Pius Takyi</cp:lastModifiedBy>
  <cp:revision>10</cp:revision>
  <dcterms:created xsi:type="dcterms:W3CDTF">2023-06-09T17:18:08Z</dcterms:created>
  <dcterms:modified xsi:type="dcterms:W3CDTF">2023-06-14T14:20:19Z</dcterms:modified>
</cp:coreProperties>
</file>